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3C7E4B-43A2-4C3A-96AE-17833F296058}" v="210" dt="2026-01-31T00:23:00.0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83" d="100"/>
          <a:sy n="83" d="100"/>
        </p:scale>
        <p:origin x="50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1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29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49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43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1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9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0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57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8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3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4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2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itestictac.blogspot.com/2013/02/toy-story-convite-infantil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randohorizontes.blogspot.com/2011/11/ialmar-pio-schneider-convite-para-tarde.html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quinacozinha.com/bolo-de-futebol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04427" y="-264670"/>
            <a:ext cx="4620584" cy="4567137"/>
          </a:xfrm>
        </p:spPr>
        <p:txBody>
          <a:bodyPr>
            <a:normAutofit/>
          </a:bodyPr>
          <a:lstStyle/>
          <a:p>
            <a:r>
              <a:rPr lang="de-DE" dirty="0" err="1"/>
              <a:t>Gênero</a:t>
            </a:r>
            <a:r>
              <a:rPr lang="de-DE" dirty="0"/>
              <a:t> </a:t>
            </a:r>
            <a:r>
              <a:rPr lang="de-DE" dirty="0" err="1"/>
              <a:t>Textual</a:t>
            </a:r>
            <a:br>
              <a:rPr lang="de-DE" dirty="0"/>
            </a:br>
            <a:r>
              <a:rPr lang="de-DE" dirty="0" err="1"/>
              <a:t>Convite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04426" y="4609629"/>
            <a:ext cx="4620584" cy="7754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/>
              <a:t>Turma</a:t>
            </a:r>
            <a:r>
              <a:rPr lang="de-DE" dirty="0"/>
              <a:t>: 3º </a:t>
            </a:r>
            <a:r>
              <a:rPr lang="de-DE" dirty="0" err="1"/>
              <a:t>ano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AA0B2-AEC8-1E8D-36D9-F8094DF4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009" r="21009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66095-C7F9-3B4F-FC2D-8492E458B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5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4A22B1-1A60-2514-87D2-08ECB47E5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pPr algn="ctr"/>
            <a:r>
              <a:rPr lang="de-DE" dirty="0" err="1"/>
              <a:t>Diferenciação</a:t>
            </a:r>
            <a:r>
              <a:rPr lang="de-DE" dirty="0"/>
              <a:t> e </a:t>
            </a:r>
            <a:r>
              <a:rPr lang="de-DE" dirty="0" err="1"/>
              <a:t>Adaptações</a:t>
            </a:r>
            <a:endParaRPr lang="pt-BR"/>
          </a:p>
          <a:p>
            <a:pPr algn="ctr"/>
            <a:endParaRPr lang="de-DE">
              <a:latin typeface="Century Gothic"/>
            </a:endParaRPr>
          </a:p>
          <a:p>
            <a:pPr algn="ctr"/>
            <a:endParaRPr lang="de-DE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18D092-1E84-71E4-945F-89E476DBD9F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61816" y="4927614"/>
            <a:ext cx="386836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Ajuda para quem precisar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Trabalho em duplas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Desafios para quem terminar antes</a:t>
            </a:r>
          </a:p>
        </p:txBody>
      </p:sp>
    </p:spTree>
    <p:extLst>
      <p:ext uri="{BB962C8B-B14F-4D97-AF65-F5344CB8AC3E}">
        <p14:creationId xmlns:p14="http://schemas.microsoft.com/office/powerpoint/2010/main" val="57561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28BFD-769B-371E-17F4-8C3B6FFE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52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4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B0E431-F5A7-C03D-0504-1C36C7E6D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563422"/>
            <a:ext cx="7268147" cy="1754376"/>
          </a:xfrm>
        </p:spPr>
        <p:txBody>
          <a:bodyPr>
            <a:normAutofit/>
          </a:bodyPr>
          <a:lstStyle/>
          <a:p>
            <a:r>
              <a:rPr lang="de-DE" dirty="0">
                <a:latin typeface="Century Gothic"/>
              </a:rPr>
              <a:t>Referências</a:t>
            </a:r>
            <a:endParaRPr lang="pt-BR" dirty="0">
              <a:latin typeface="Century Gothic"/>
            </a:endParaRPr>
          </a:p>
          <a:p>
            <a:endParaRPr lang="de-DE" dirty="0">
              <a:latin typeface="Century Gothic"/>
            </a:endParaRPr>
          </a:p>
          <a:p>
            <a:endParaRPr lang="de-DE" dirty="0"/>
          </a:p>
        </p:txBody>
      </p:sp>
      <p:pic>
        <p:nvPicPr>
          <p:cNvPr id="4" name="Picture 3" descr="Texto&#10;&#10;O conteúdo gerado por IA pode estar incorreto.">
            <a:extLst>
              <a:ext uri="{FF2B5EF4-FFF2-40B4-BE49-F238E27FC236}">
                <a16:creationId xmlns:a16="http://schemas.microsoft.com/office/drawing/2014/main" id="{4AFF1909-2645-AF94-A37B-867165EDF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83" b="7883"/>
          <a:stretch>
            <a:fillRect/>
          </a:stretch>
        </p:blipFill>
        <p:spPr>
          <a:xfrm>
            <a:off x="5979787" y="571811"/>
            <a:ext cx="4842525" cy="2722768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F347C1C0-D9D4-53A9-18D1-333F5D722C0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012950" y="5040313"/>
            <a:ext cx="73152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BNCC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Materiais de Língua Portuguesa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Textos autorais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35B1539-C161-B537-5EAA-742BDCA579CB}"/>
              </a:ext>
            </a:extLst>
          </p:cNvPr>
          <p:cNvSpPr txBox="1"/>
          <p:nvPr/>
        </p:nvSpPr>
        <p:spPr>
          <a:xfrm>
            <a:off x="6929718" y="6461577"/>
            <a:ext cx="69857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Cr: Imagens utilizadas com licença </a:t>
            </a:r>
            <a:r>
              <a:rPr lang="pt-BR" sz="1000" dirty="0" err="1"/>
              <a:t>Creative</a:t>
            </a:r>
            <a:r>
              <a:rPr lang="pt-BR" sz="1000" dirty="0"/>
              <a:t> Commons ou domínio público.</a:t>
            </a:r>
          </a:p>
        </p:txBody>
      </p:sp>
    </p:spTree>
    <p:extLst>
      <p:ext uri="{BB962C8B-B14F-4D97-AF65-F5344CB8AC3E}">
        <p14:creationId xmlns:p14="http://schemas.microsoft.com/office/powerpoint/2010/main" val="2060270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4F9BE-1D57-BE50-D25E-8FC0A39BE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6B964C-1C30-566F-5A19-BFD8A4788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EB185E-36D4-13AD-84E6-08B64622D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7741" y="-3078"/>
            <a:ext cx="4897674" cy="4567137"/>
          </a:xfrm>
        </p:spPr>
        <p:txBody>
          <a:bodyPr>
            <a:normAutofit/>
          </a:bodyPr>
          <a:lstStyle/>
          <a:p>
            <a:r>
              <a:rPr lang="de-DE">
                <a:ea typeface="+mj-lt"/>
                <a:cs typeface="+mj-lt"/>
              </a:rPr>
              <a:t>Descobrindo o Gênero Textual Convite</a:t>
            </a:r>
            <a:endParaRPr lang="pt-BR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00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46CB8-1397-1CEA-E9A0-5C36F9930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Cupcake de unicórnio">
            <a:extLst>
              <a:ext uri="{FF2B5EF4-FFF2-40B4-BE49-F238E27FC236}">
                <a16:creationId xmlns:a16="http://schemas.microsoft.com/office/drawing/2014/main" id="{4A9A1190-3D9B-3B4D-2E42-E9E38F46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FB849B-3F98-4AE9-867A-2EACEB783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de-DE" sz="6000" dirty="0">
                <a:solidFill>
                  <a:schemeClr val="bg1"/>
                </a:solidFill>
                <a:latin typeface="Century Gothic"/>
              </a:rPr>
              <a:t>Contexto</a:t>
            </a:r>
            <a:endParaRPr lang="pt-BR" sz="6000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5C279E-EC87-656B-3C55-699E7D996B74}"/>
              </a:ext>
            </a:extLst>
          </p:cNvPr>
          <p:cNvSpPr txBox="1"/>
          <p:nvPr/>
        </p:nvSpPr>
        <p:spPr>
          <a:xfrm>
            <a:off x="0" y="6858000"/>
            <a:ext cx="12192000" cy="317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04B43F-2628-8AF5-DCB2-E79BE84E6E9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923928" y="3271278"/>
            <a:ext cx="5449888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Convite é um texto do nosso dia a dia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Usamos para festas e eventos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 serve para chamar alguém</a:t>
            </a:r>
          </a:p>
        </p:txBody>
      </p:sp>
    </p:spTree>
    <p:extLst>
      <p:ext uri="{BB962C8B-B14F-4D97-AF65-F5344CB8AC3E}">
        <p14:creationId xmlns:p14="http://schemas.microsoft.com/office/powerpoint/2010/main" val="53123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DA5D9-A5E0-521E-819D-DF534A682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D894347-C9A9-4BFD-8A6D-05A2B0CDD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84ED281-4082-46F9-86EE-D78901367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2" cy="4251280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531D9B7-48AB-4407-A9E8-13391FCB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9902" flipV="1">
            <a:off x="5210629" y="4242714"/>
            <a:ext cx="7104297" cy="3137347"/>
          </a:xfrm>
          <a:custGeom>
            <a:avLst/>
            <a:gdLst>
              <a:gd name="connsiteX0" fmla="*/ 6772629 w 7104297"/>
              <a:gd name="connsiteY0" fmla="*/ 3137347 h 3137347"/>
              <a:gd name="connsiteX1" fmla="*/ 7104297 w 7104297"/>
              <a:gd name="connsiteY1" fmla="*/ 1081624 h 3137347"/>
              <a:gd name="connsiteX2" fmla="*/ 400225 w 7104297"/>
              <a:gd name="connsiteY2" fmla="*/ 0 h 3137347"/>
              <a:gd name="connsiteX3" fmla="*/ 277738 w 7104297"/>
              <a:gd name="connsiteY3" fmla="*/ 5048 h 3137347"/>
              <a:gd name="connsiteX4" fmla="*/ 0 w 7104297"/>
              <a:gd name="connsiteY4" fmla="*/ 23585 h 3137347"/>
              <a:gd name="connsiteX5" fmla="*/ 296410 w 7104297"/>
              <a:gd name="connsiteY5" fmla="*/ 136472 h 3137347"/>
              <a:gd name="connsiteX6" fmla="*/ 396403 w 7104297"/>
              <a:gd name="connsiteY6" fmla="*/ 445861 h 3137347"/>
              <a:gd name="connsiteX7" fmla="*/ 760665 w 7104297"/>
              <a:gd name="connsiteY7" fmla="*/ 621461 h 3137347"/>
              <a:gd name="connsiteX8" fmla="*/ 996368 w 7104297"/>
              <a:gd name="connsiteY8" fmla="*/ 684176 h 3137347"/>
              <a:gd name="connsiteX9" fmla="*/ 1535617 w 7104297"/>
              <a:gd name="connsiteY9" fmla="*/ 776157 h 3137347"/>
              <a:gd name="connsiteX10" fmla="*/ 1614185 w 7104297"/>
              <a:gd name="connsiteY10" fmla="*/ 926671 h 3137347"/>
              <a:gd name="connsiteX11" fmla="*/ 1682037 w 7104297"/>
              <a:gd name="connsiteY11" fmla="*/ 1093909 h 3137347"/>
              <a:gd name="connsiteX12" fmla="*/ 1824886 w 7104297"/>
              <a:gd name="connsiteY12" fmla="*/ 1202614 h 3137347"/>
              <a:gd name="connsiteX13" fmla="*/ 714243 w 7104297"/>
              <a:gd name="connsiteY13" fmla="*/ 1185890 h 3137347"/>
              <a:gd name="connsiteX14" fmla="*/ 1967733 w 7104297"/>
              <a:gd name="connsiteY14" fmla="*/ 1537090 h 3137347"/>
              <a:gd name="connsiteX15" fmla="*/ 1857026 w 7104297"/>
              <a:gd name="connsiteY15" fmla="*/ 1675062 h 3137347"/>
              <a:gd name="connsiteX16" fmla="*/ 2542697 w 7104297"/>
              <a:gd name="connsiteY16" fmla="*/ 1863205 h 3137347"/>
              <a:gd name="connsiteX17" fmla="*/ 2174863 w 7104297"/>
              <a:gd name="connsiteY17" fmla="*/ 1884109 h 3137347"/>
              <a:gd name="connsiteX18" fmla="*/ 4314015 w 7104297"/>
              <a:gd name="connsiteY18" fmla="*/ 2670128 h 3137347"/>
              <a:gd name="connsiteX19" fmla="*/ 5430784 w 7104297"/>
              <a:gd name="connsiteY19" fmla="*/ 2889725 h 3137347"/>
              <a:gd name="connsiteX20" fmla="*/ 6613344 w 7104297"/>
              <a:gd name="connsiteY20" fmla="*/ 3108822 h 313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04297" h="3137347">
                <a:moveTo>
                  <a:pt x="6772629" y="3137347"/>
                </a:moveTo>
                <a:lnTo>
                  <a:pt x="7104297" y="1081624"/>
                </a:lnTo>
                <a:lnTo>
                  <a:pt x="400225" y="0"/>
                </a:lnTo>
                <a:lnTo>
                  <a:pt x="277738" y="5048"/>
                </a:lnTo>
                <a:cubicBezTo>
                  <a:pt x="185423" y="9801"/>
                  <a:pt x="92851" y="15745"/>
                  <a:pt x="0" y="23585"/>
                </a:cubicBezTo>
                <a:cubicBezTo>
                  <a:pt x="96424" y="149013"/>
                  <a:pt x="221416" y="44490"/>
                  <a:pt x="296410" y="136472"/>
                </a:cubicBezTo>
                <a:cubicBezTo>
                  <a:pt x="224986" y="328795"/>
                  <a:pt x="253557" y="433318"/>
                  <a:pt x="396403" y="445861"/>
                </a:cubicBezTo>
                <a:cubicBezTo>
                  <a:pt x="535682" y="458403"/>
                  <a:pt x="685672" y="391507"/>
                  <a:pt x="760665" y="621461"/>
                </a:cubicBezTo>
                <a:cubicBezTo>
                  <a:pt x="782093" y="692537"/>
                  <a:pt x="914229" y="671633"/>
                  <a:pt x="996368" y="684176"/>
                </a:cubicBezTo>
                <a:cubicBezTo>
                  <a:pt x="1174926" y="713442"/>
                  <a:pt x="1364202" y="684176"/>
                  <a:pt x="1535617" y="776157"/>
                </a:cubicBezTo>
                <a:cubicBezTo>
                  <a:pt x="1603471" y="809604"/>
                  <a:pt x="1649896" y="834690"/>
                  <a:pt x="1614185" y="926671"/>
                </a:cubicBezTo>
                <a:cubicBezTo>
                  <a:pt x="1578472" y="1022833"/>
                  <a:pt x="1624898" y="1056279"/>
                  <a:pt x="1682037" y="1093909"/>
                </a:cubicBezTo>
                <a:cubicBezTo>
                  <a:pt x="1724892" y="1123175"/>
                  <a:pt x="1789173" y="1114814"/>
                  <a:pt x="1824886" y="1202614"/>
                </a:cubicBezTo>
                <a:cubicBezTo>
                  <a:pt x="1449909" y="1190070"/>
                  <a:pt x="1085647" y="1118994"/>
                  <a:pt x="714243" y="1185890"/>
                </a:cubicBezTo>
                <a:cubicBezTo>
                  <a:pt x="1121358" y="1353128"/>
                  <a:pt x="1567759" y="1344765"/>
                  <a:pt x="1967733" y="1537090"/>
                </a:cubicBezTo>
                <a:cubicBezTo>
                  <a:pt x="1953448" y="1603986"/>
                  <a:pt x="1860597" y="1574718"/>
                  <a:pt x="1857026" y="1675062"/>
                </a:cubicBezTo>
                <a:cubicBezTo>
                  <a:pt x="2067727" y="1779586"/>
                  <a:pt x="2321284" y="1708508"/>
                  <a:pt x="2542697" y="1863205"/>
                </a:cubicBezTo>
                <a:cubicBezTo>
                  <a:pt x="2414134" y="1934281"/>
                  <a:pt x="2296285" y="1817213"/>
                  <a:pt x="2174863" y="1884109"/>
                </a:cubicBezTo>
                <a:cubicBezTo>
                  <a:pt x="2214147" y="1984452"/>
                  <a:pt x="3992607" y="2603233"/>
                  <a:pt x="4314015" y="2670128"/>
                </a:cubicBezTo>
                <a:cubicBezTo>
                  <a:pt x="4559090" y="2721868"/>
                  <a:pt x="4976921" y="2803592"/>
                  <a:pt x="5430784" y="2889725"/>
                </a:cubicBezTo>
                <a:cubicBezTo>
                  <a:pt x="5827914" y="2965093"/>
                  <a:pt x="6252633" y="3043836"/>
                  <a:pt x="6613344" y="31088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574C49-FE39-38F7-DD01-49DFCB4C3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37845"/>
            <a:ext cx="6696453" cy="3643679"/>
          </a:xfrm>
        </p:spPr>
        <p:txBody>
          <a:bodyPr anchor="b">
            <a:normAutofit/>
          </a:bodyPr>
          <a:lstStyle/>
          <a:p>
            <a:r>
              <a:rPr lang="de-DE" sz="6000"/>
              <a:t>Objetivos de Aprendizagem</a:t>
            </a:r>
            <a:endParaRPr lang="pt-BR" sz="6000"/>
          </a:p>
          <a:p>
            <a:endParaRPr lang="de-DE" sz="60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9EF80D-3BFF-C0BA-2076-64A66F160A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881813" y="4581524"/>
            <a:ext cx="4471987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Entender o que é um convite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Identificar partes importantes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Escrever um convite simples</a:t>
            </a:r>
          </a:p>
        </p:txBody>
      </p:sp>
    </p:spTree>
    <p:extLst>
      <p:ext uri="{BB962C8B-B14F-4D97-AF65-F5344CB8AC3E}">
        <p14:creationId xmlns:p14="http://schemas.microsoft.com/office/powerpoint/2010/main" val="515150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09BCA9-4E53-E781-C944-40A15A090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94C912-F4CD-6229-5A83-94139C346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68" y="1230536"/>
            <a:ext cx="4620584" cy="2198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i="1" dirty="0" err="1"/>
              <a:t>Habilidades</a:t>
            </a:r>
            <a:r>
              <a:rPr lang="en-US" i="1" dirty="0"/>
              <a:t> e </a:t>
            </a:r>
            <a:r>
              <a:rPr lang="en-US" i="1" dirty="0" err="1"/>
              <a:t>Competências</a:t>
            </a:r>
            <a:endParaRPr lang="en-US" i="1" dirty="0"/>
          </a:p>
          <a:p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E30FC-0235-4205-3F12-651FF323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140" r="9141" b="9188"/>
          <a:stretch>
            <a:fillRect/>
          </a:stretch>
        </p:blipFill>
        <p:spPr>
          <a:xfrm>
            <a:off x="6606253" y="1161039"/>
            <a:ext cx="4942280" cy="411917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2F28A9D-F09A-ECFF-F604-88551FF3EFA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47738" y="3884613"/>
            <a:ext cx="4621212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Ler textos simples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Escrever para comunicar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Ouvir e falar com os colegas</a:t>
            </a:r>
          </a:p>
        </p:txBody>
      </p:sp>
    </p:spTree>
    <p:extLst>
      <p:ext uri="{BB962C8B-B14F-4D97-AF65-F5344CB8AC3E}">
        <p14:creationId xmlns:p14="http://schemas.microsoft.com/office/powerpoint/2010/main" val="200265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9DBD5-1BF0-C049-BE88-8A96FAA0E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0D1D739-EDC4-4BE6-A073-9B157E1F9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505F40-D149-43ED-AF99-35E23BCA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CDD35A4-E546-4AF3-A8B9-AC24C5C9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852070 w 12192000"/>
              <a:gd name="connsiteY1" fmla="*/ 0 h 6858000"/>
              <a:gd name="connsiteX2" fmla="*/ 3878367 w 12192000"/>
              <a:gd name="connsiteY2" fmla="*/ 23504 h 6858000"/>
              <a:gd name="connsiteX3" fmla="*/ 3885324 w 12192000"/>
              <a:gd name="connsiteY3" fmla="*/ 84795 h 6858000"/>
              <a:gd name="connsiteX4" fmla="*/ 3820400 w 12192000"/>
              <a:gd name="connsiteY4" fmla="*/ 131127 h 6858000"/>
              <a:gd name="connsiteX5" fmla="*/ 3631811 w 12192000"/>
              <a:gd name="connsiteY5" fmla="*/ 219929 h 6858000"/>
              <a:gd name="connsiteX6" fmla="*/ 4327428 w 12192000"/>
              <a:gd name="connsiteY6" fmla="*/ 351201 h 6858000"/>
              <a:gd name="connsiteX7" fmla="*/ 4080099 w 12192000"/>
              <a:gd name="connsiteY7" fmla="*/ 432279 h 6858000"/>
              <a:gd name="connsiteX8" fmla="*/ 3823492 w 12192000"/>
              <a:gd name="connsiteY8" fmla="*/ 490194 h 6858000"/>
              <a:gd name="connsiteX9" fmla="*/ 3545246 w 12192000"/>
              <a:gd name="connsiteY9" fmla="*/ 532664 h 6858000"/>
              <a:gd name="connsiteX10" fmla="*/ 3291732 w 12192000"/>
              <a:gd name="connsiteY10" fmla="*/ 617605 h 6858000"/>
              <a:gd name="connsiteX11" fmla="*/ 3953340 w 12192000"/>
              <a:gd name="connsiteY11" fmla="*/ 652353 h 6858000"/>
              <a:gd name="connsiteX12" fmla="*/ 3610170 w 12192000"/>
              <a:gd name="connsiteY12" fmla="*/ 729572 h 6858000"/>
              <a:gd name="connsiteX13" fmla="*/ 3328832 w 12192000"/>
              <a:gd name="connsiteY13" fmla="*/ 829957 h 6858000"/>
              <a:gd name="connsiteX14" fmla="*/ 3130966 w 12192000"/>
              <a:gd name="connsiteY14" fmla="*/ 876288 h 6858000"/>
              <a:gd name="connsiteX15" fmla="*/ 2920736 w 12192000"/>
              <a:gd name="connsiteY15" fmla="*/ 887872 h 6858000"/>
              <a:gd name="connsiteX16" fmla="*/ 2871269 w 12192000"/>
              <a:gd name="connsiteY16" fmla="*/ 961228 h 6858000"/>
              <a:gd name="connsiteX17" fmla="*/ 2936195 w 12192000"/>
              <a:gd name="connsiteY17" fmla="*/ 1038448 h 6858000"/>
              <a:gd name="connsiteX18" fmla="*/ 3035126 w 12192000"/>
              <a:gd name="connsiteY18" fmla="*/ 1046168 h 6858000"/>
              <a:gd name="connsiteX19" fmla="*/ 3625627 w 12192000"/>
              <a:gd name="connsiteY19" fmla="*/ 1065474 h 6858000"/>
              <a:gd name="connsiteX20" fmla="*/ 1733551 w 12192000"/>
              <a:gd name="connsiteY20" fmla="*/ 1235355 h 6858000"/>
              <a:gd name="connsiteX21" fmla="*/ 1990156 w 12192000"/>
              <a:gd name="connsiteY21" fmla="*/ 1339602 h 6858000"/>
              <a:gd name="connsiteX22" fmla="*/ 2076722 w 12192000"/>
              <a:gd name="connsiteY22" fmla="*/ 1625311 h 6858000"/>
              <a:gd name="connsiteX23" fmla="*/ 2392067 w 12192000"/>
              <a:gd name="connsiteY23" fmla="*/ 1787470 h 6858000"/>
              <a:gd name="connsiteX24" fmla="*/ 2596115 w 12192000"/>
              <a:gd name="connsiteY24" fmla="*/ 1845385 h 6858000"/>
              <a:gd name="connsiteX25" fmla="*/ 3062950 w 12192000"/>
              <a:gd name="connsiteY25" fmla="*/ 1930326 h 6858000"/>
              <a:gd name="connsiteX26" fmla="*/ 3130966 w 12192000"/>
              <a:gd name="connsiteY26" fmla="*/ 2069319 h 6858000"/>
              <a:gd name="connsiteX27" fmla="*/ 3189708 w 12192000"/>
              <a:gd name="connsiteY27" fmla="*/ 2223754 h 6858000"/>
              <a:gd name="connsiteX28" fmla="*/ 3313373 w 12192000"/>
              <a:gd name="connsiteY28" fmla="*/ 2324141 h 6858000"/>
              <a:gd name="connsiteX29" fmla="*/ 2351877 w 12192000"/>
              <a:gd name="connsiteY29" fmla="*/ 2308697 h 6858000"/>
              <a:gd name="connsiteX30" fmla="*/ 3437038 w 12192000"/>
              <a:gd name="connsiteY30" fmla="*/ 2633017 h 6858000"/>
              <a:gd name="connsiteX31" fmla="*/ 3341198 w 12192000"/>
              <a:gd name="connsiteY31" fmla="*/ 2760427 h 6858000"/>
              <a:gd name="connsiteX32" fmla="*/ 3934791 w 12192000"/>
              <a:gd name="connsiteY32" fmla="*/ 2934169 h 6858000"/>
              <a:gd name="connsiteX33" fmla="*/ 3616352 w 12192000"/>
              <a:gd name="connsiteY33" fmla="*/ 2953473 h 6858000"/>
              <a:gd name="connsiteX34" fmla="*/ 5468240 w 12192000"/>
              <a:gd name="connsiteY34" fmla="*/ 3679329 h 6858000"/>
              <a:gd name="connsiteX35" fmla="*/ 8111582 w 12192000"/>
              <a:gd name="connsiteY35" fmla="*/ 4204418 h 6858000"/>
              <a:gd name="connsiteX36" fmla="*/ 9144186 w 12192000"/>
              <a:gd name="connsiteY36" fmla="*/ 4304802 h 6858000"/>
              <a:gd name="connsiteX37" fmla="*/ 10319004 w 12192000"/>
              <a:gd name="connsiteY37" fmla="*/ 4273915 h 6858000"/>
              <a:gd name="connsiteX38" fmla="*/ 12053408 w 12192000"/>
              <a:gd name="connsiteY38" fmla="*/ 3907125 h 6858000"/>
              <a:gd name="connsiteX39" fmla="*/ 12192000 w 12192000"/>
              <a:gd name="connsiteY39" fmla="*/ 3841157 h 6858000"/>
              <a:gd name="connsiteX40" fmla="*/ 12192000 w 12192000"/>
              <a:gd name="connsiteY40" fmla="*/ 6858000 h 6858000"/>
              <a:gd name="connsiteX41" fmla="*/ 0 w 12192000"/>
              <a:gd name="connsiteY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852070" y="0"/>
                </a:lnTo>
                <a:lnTo>
                  <a:pt x="3878367" y="23504"/>
                </a:lnTo>
                <a:cubicBezTo>
                  <a:pt x="3887642" y="39430"/>
                  <a:pt x="3891507" y="59700"/>
                  <a:pt x="3885324" y="84795"/>
                </a:cubicBezTo>
                <a:cubicBezTo>
                  <a:pt x="3876049" y="123406"/>
                  <a:pt x="3845133" y="123406"/>
                  <a:pt x="3820400" y="131127"/>
                </a:cubicBezTo>
                <a:cubicBezTo>
                  <a:pt x="3764751" y="154292"/>
                  <a:pt x="3696735" y="138849"/>
                  <a:pt x="3631811" y="219929"/>
                </a:cubicBezTo>
                <a:cubicBezTo>
                  <a:pt x="3879141" y="262399"/>
                  <a:pt x="4117198" y="181318"/>
                  <a:pt x="4327428" y="351201"/>
                </a:cubicBezTo>
                <a:cubicBezTo>
                  <a:pt x="4250138" y="436142"/>
                  <a:pt x="4163572" y="416836"/>
                  <a:pt x="4080099" y="432279"/>
                </a:cubicBezTo>
                <a:cubicBezTo>
                  <a:pt x="3993533" y="447725"/>
                  <a:pt x="3910058" y="474751"/>
                  <a:pt x="3823492" y="490194"/>
                </a:cubicBezTo>
                <a:cubicBezTo>
                  <a:pt x="3730743" y="509498"/>
                  <a:pt x="3637993" y="513360"/>
                  <a:pt x="3545246" y="532664"/>
                </a:cubicBezTo>
                <a:cubicBezTo>
                  <a:pt x="3467954" y="548109"/>
                  <a:pt x="3384480" y="521081"/>
                  <a:pt x="3291732" y="617605"/>
                </a:cubicBezTo>
                <a:cubicBezTo>
                  <a:pt x="3520513" y="687103"/>
                  <a:pt x="3727651" y="582857"/>
                  <a:pt x="3953340" y="652353"/>
                </a:cubicBezTo>
                <a:cubicBezTo>
                  <a:pt x="3820400" y="714129"/>
                  <a:pt x="3712194" y="694824"/>
                  <a:pt x="3610170" y="729572"/>
                </a:cubicBezTo>
                <a:cubicBezTo>
                  <a:pt x="3517420" y="764322"/>
                  <a:pt x="3406122" y="725712"/>
                  <a:pt x="3328832" y="829957"/>
                </a:cubicBezTo>
                <a:cubicBezTo>
                  <a:pt x="3270090" y="911035"/>
                  <a:pt x="3208258" y="922618"/>
                  <a:pt x="3130966" y="876288"/>
                </a:cubicBezTo>
                <a:cubicBezTo>
                  <a:pt x="3062950" y="833818"/>
                  <a:pt x="2988752" y="845400"/>
                  <a:pt x="2920736" y="887872"/>
                </a:cubicBezTo>
                <a:cubicBezTo>
                  <a:pt x="2896004" y="903315"/>
                  <a:pt x="2871269" y="922618"/>
                  <a:pt x="2871269" y="961228"/>
                </a:cubicBezTo>
                <a:cubicBezTo>
                  <a:pt x="2871269" y="1015283"/>
                  <a:pt x="2902186" y="1030726"/>
                  <a:pt x="2936195" y="1038448"/>
                </a:cubicBezTo>
                <a:cubicBezTo>
                  <a:pt x="2967111" y="1046168"/>
                  <a:pt x="3004210" y="1053891"/>
                  <a:pt x="3035126" y="1046168"/>
                </a:cubicBezTo>
                <a:cubicBezTo>
                  <a:pt x="3232990" y="1003700"/>
                  <a:pt x="3427764" y="1073194"/>
                  <a:pt x="3625627" y="1065474"/>
                </a:cubicBezTo>
                <a:cubicBezTo>
                  <a:pt x="3004210" y="1231494"/>
                  <a:pt x="2376610" y="1177441"/>
                  <a:pt x="1733551" y="1235355"/>
                </a:cubicBezTo>
                <a:cubicBezTo>
                  <a:pt x="1817025" y="1351183"/>
                  <a:pt x="1925232" y="1254661"/>
                  <a:pt x="1990156" y="1339602"/>
                </a:cubicBezTo>
                <a:cubicBezTo>
                  <a:pt x="1928323" y="1517205"/>
                  <a:pt x="1953057" y="1613728"/>
                  <a:pt x="2076722" y="1625311"/>
                </a:cubicBezTo>
                <a:cubicBezTo>
                  <a:pt x="2197295" y="1636894"/>
                  <a:pt x="2327143" y="1575118"/>
                  <a:pt x="2392067" y="1787470"/>
                </a:cubicBezTo>
                <a:cubicBezTo>
                  <a:pt x="2410617" y="1853106"/>
                  <a:pt x="2525008" y="1833802"/>
                  <a:pt x="2596115" y="1845385"/>
                </a:cubicBezTo>
                <a:cubicBezTo>
                  <a:pt x="2750696" y="1872411"/>
                  <a:pt x="2914554" y="1845385"/>
                  <a:pt x="3062950" y="1930326"/>
                </a:cubicBezTo>
                <a:cubicBezTo>
                  <a:pt x="3121692" y="1961213"/>
                  <a:pt x="3161883" y="1984378"/>
                  <a:pt x="3130966" y="2069319"/>
                </a:cubicBezTo>
                <a:cubicBezTo>
                  <a:pt x="3100050" y="2158121"/>
                  <a:pt x="3140242" y="2189008"/>
                  <a:pt x="3189708" y="2223754"/>
                </a:cubicBezTo>
                <a:cubicBezTo>
                  <a:pt x="3226808" y="2250784"/>
                  <a:pt x="3282457" y="2243060"/>
                  <a:pt x="3313373" y="2324141"/>
                </a:cubicBezTo>
                <a:cubicBezTo>
                  <a:pt x="2988752" y="2312558"/>
                  <a:pt x="2673405" y="2246923"/>
                  <a:pt x="2351877" y="2308697"/>
                </a:cubicBezTo>
                <a:cubicBezTo>
                  <a:pt x="2704323" y="2463134"/>
                  <a:pt x="3090776" y="2455412"/>
                  <a:pt x="3437038" y="2633017"/>
                </a:cubicBezTo>
                <a:cubicBezTo>
                  <a:pt x="3424671" y="2694791"/>
                  <a:pt x="3344289" y="2667764"/>
                  <a:pt x="3341198" y="2760427"/>
                </a:cubicBezTo>
                <a:cubicBezTo>
                  <a:pt x="3523603" y="2856951"/>
                  <a:pt x="3743110" y="2791314"/>
                  <a:pt x="3934791" y="2934169"/>
                </a:cubicBezTo>
                <a:cubicBezTo>
                  <a:pt x="3823492" y="2999805"/>
                  <a:pt x="3721469" y="2891699"/>
                  <a:pt x="3616352" y="2953473"/>
                </a:cubicBezTo>
                <a:cubicBezTo>
                  <a:pt x="3650361" y="3046136"/>
                  <a:pt x="5189993" y="3617555"/>
                  <a:pt x="5468240" y="3679329"/>
                </a:cubicBezTo>
                <a:cubicBezTo>
                  <a:pt x="6034007" y="3806740"/>
                  <a:pt x="7663296" y="4131059"/>
                  <a:pt x="8111582" y="4204418"/>
                </a:cubicBezTo>
                <a:cubicBezTo>
                  <a:pt x="8457844" y="4258470"/>
                  <a:pt x="8801016" y="4300942"/>
                  <a:pt x="9144186" y="4304802"/>
                </a:cubicBezTo>
                <a:cubicBezTo>
                  <a:pt x="9536822" y="4308663"/>
                  <a:pt x="9926368" y="4289359"/>
                  <a:pt x="10319004" y="4273915"/>
                </a:cubicBezTo>
                <a:cubicBezTo>
                  <a:pt x="10906415" y="4250750"/>
                  <a:pt x="11484549" y="4158087"/>
                  <a:pt x="12053408" y="3907125"/>
                </a:cubicBezTo>
                <a:lnTo>
                  <a:pt x="12192000" y="3841157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8CB1E7-7602-E5FF-C80E-0C9B73ADC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3290" y="1323604"/>
            <a:ext cx="7268147" cy="1754376"/>
          </a:xfrm>
        </p:spPr>
        <p:txBody>
          <a:bodyPr>
            <a:normAutofit/>
          </a:bodyPr>
          <a:lstStyle/>
          <a:p>
            <a:r>
              <a:rPr lang="de-DE">
                <a:latin typeface="Century Gothic"/>
              </a:rPr>
              <a:t>Conteúdo</a:t>
            </a:r>
            <a:r>
              <a:rPr lang="de-DE" dirty="0">
                <a:latin typeface="Century Gothic"/>
              </a:rPr>
              <a:t> </a:t>
            </a:r>
            <a:r>
              <a:rPr lang="de-DE">
                <a:latin typeface="Century Gothic"/>
              </a:rPr>
              <a:t>Programático</a:t>
            </a:r>
            <a:endParaRPr lang="pt-BR">
              <a:latin typeface="Century Gothic"/>
            </a:endParaRPr>
          </a:p>
          <a:p>
            <a:endParaRPr lang="de-DE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179418-DECD-39C4-8898-56706E13319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36625" y="4308475"/>
            <a:ext cx="73152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que é convite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que ele serve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Como ele é organizado</a:t>
            </a:r>
          </a:p>
        </p:txBody>
      </p:sp>
    </p:spTree>
    <p:extLst>
      <p:ext uri="{BB962C8B-B14F-4D97-AF65-F5344CB8AC3E}">
        <p14:creationId xmlns:p14="http://schemas.microsoft.com/office/powerpoint/2010/main" val="216419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EE407D-62C2-82A5-DE70-A21F2ABD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o interior, mesa, caixa, relógio&#10;&#10;O conteúdo gerado por IA pode estar incorreto.">
            <a:extLst>
              <a:ext uri="{FF2B5EF4-FFF2-40B4-BE49-F238E27FC236}">
                <a16:creationId xmlns:a16="http://schemas.microsoft.com/office/drawing/2014/main" id="{CB7D3A39-40F6-779A-D2DD-D08461B3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050" y="6439"/>
            <a:ext cx="12191977" cy="6858022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0ACFD9-7C0E-FCBF-5737-567B5C4AC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r>
              <a:rPr lang="de-DE" sz="6000" dirty="0">
                <a:solidFill>
                  <a:schemeClr val="bg1"/>
                </a:solidFill>
                <a:latin typeface="Century Gothic"/>
              </a:rPr>
              <a:t>Metodologia – Passo a Passo </a:t>
            </a:r>
            <a:br>
              <a:rPr lang="de-DE" sz="6000" dirty="0">
                <a:solidFill>
                  <a:schemeClr val="bg1"/>
                </a:solidFill>
                <a:latin typeface="Century Gothic"/>
              </a:rPr>
            </a:br>
            <a:r>
              <a:rPr lang="de-DE" sz="6000" dirty="0">
                <a:solidFill>
                  <a:schemeClr val="bg1"/>
                </a:solidFill>
                <a:latin typeface="Century Gothic"/>
              </a:rPr>
              <a:t>(50 minutos)</a:t>
            </a:r>
            <a:endParaRPr lang="pt-BR" sz="6000" dirty="0">
              <a:solidFill>
                <a:schemeClr val="bg1"/>
              </a:solidFill>
              <a:latin typeface="Century Gothic"/>
            </a:endParaRPr>
          </a:p>
          <a:p>
            <a:endParaRPr lang="de-DE" sz="6000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9E7CA25F-65CE-24A1-5AAC-38D25C7DAFAF}"/>
              </a:ext>
            </a:extLst>
          </p:cNvPr>
          <p:cNvSpPr>
            <a:spLocks noGrp="1"/>
          </p:cNvSpPr>
          <p:nvPr/>
        </p:nvSpPr>
        <p:spPr>
          <a:xfrm>
            <a:off x="8308290" y="6476714"/>
            <a:ext cx="4620584" cy="775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A33F1A-D153-D323-93E6-427166ABB59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219712" y="4612020"/>
            <a:ext cx="350772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Conversar sobre convites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Ler um convite juntos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Criar um convite da turma</a:t>
            </a:r>
          </a:p>
        </p:txBody>
      </p:sp>
    </p:spTree>
    <p:extLst>
      <p:ext uri="{BB962C8B-B14F-4D97-AF65-F5344CB8AC3E}">
        <p14:creationId xmlns:p14="http://schemas.microsoft.com/office/powerpoint/2010/main" val="154860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323488-A4EC-C031-BED1-B116F7A63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0A6AD0-3DDA-FBBF-0166-C0FE09F51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de-DE">
                <a:latin typeface="Century Gothic"/>
              </a:rPr>
              <a:t>Recursos</a:t>
            </a:r>
            <a:r>
              <a:rPr lang="de-DE" dirty="0">
                <a:latin typeface="Century Gothic"/>
              </a:rPr>
              <a:t> </a:t>
            </a:r>
            <a:r>
              <a:rPr lang="de-DE">
                <a:latin typeface="Century Gothic"/>
              </a:rPr>
              <a:t>Didáticos</a:t>
            </a:r>
            <a:endParaRPr lang="pt-BR">
              <a:latin typeface="Century Gothic"/>
            </a:endParaRPr>
          </a:p>
          <a:p>
            <a:endParaRPr lang="de-DE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EEAA243-6845-05BD-8C7A-CE0203FE4C5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895293" y="3079906"/>
            <a:ext cx="29979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Quadro e pincel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Papel e lápis de cor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 de convite</a:t>
            </a:r>
          </a:p>
        </p:txBody>
      </p:sp>
    </p:spTree>
    <p:extLst>
      <p:ext uri="{BB962C8B-B14F-4D97-AF65-F5344CB8AC3E}">
        <p14:creationId xmlns:p14="http://schemas.microsoft.com/office/powerpoint/2010/main" val="163732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A8DABA-7D1E-9D00-3963-0D6CE548D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4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56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6" name="Freeform: Shape 58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C8A27-B93F-136D-0706-45B9E7998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094" y="1058780"/>
            <a:ext cx="5602705" cy="3092116"/>
          </a:xfrm>
        </p:spPr>
        <p:txBody>
          <a:bodyPr anchor="ctr">
            <a:normAutofit/>
          </a:bodyPr>
          <a:lstStyle/>
          <a:p>
            <a:r>
              <a:rPr lang="de-DE" sz="6000">
                <a:latin typeface="Century Gothic"/>
              </a:rPr>
              <a:t>Avaliação</a:t>
            </a:r>
            <a:endParaRPr lang="pt-BR" sz="6000">
              <a:latin typeface="Century Gothic"/>
            </a:endParaRPr>
          </a:p>
          <a:p>
            <a:endParaRPr lang="de-DE" sz="6000"/>
          </a:p>
        </p:txBody>
      </p:sp>
      <p:pic>
        <p:nvPicPr>
          <p:cNvPr id="6" name="Picture 3" descr="Banco de imagens : menina, jovem, Comida, chama, sobremesa, bolo de ...">
            <a:extLst>
              <a:ext uri="{FF2B5EF4-FFF2-40B4-BE49-F238E27FC236}">
                <a16:creationId xmlns:a16="http://schemas.microsoft.com/office/drawing/2014/main" id="{6AFA06FB-AA87-1CF7-E5FA-1A63CDC28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31" r="13531"/>
          <a:stretch>
            <a:fillRect/>
          </a:stretch>
        </p:blipFill>
        <p:spPr>
          <a:xfrm>
            <a:off x="835223" y="578332"/>
            <a:ext cx="3552751" cy="324724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F89889E-BCCC-A3FD-E305-401F6A8CB4F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38200" y="5041900"/>
            <a:ext cx="3781425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Participação nas atividades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Atenção ao convite lido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Convite produzido</a:t>
            </a:r>
          </a:p>
        </p:txBody>
      </p:sp>
    </p:spTree>
    <p:extLst>
      <p:ext uri="{BB962C8B-B14F-4D97-AF65-F5344CB8AC3E}">
        <p14:creationId xmlns:p14="http://schemas.microsoft.com/office/powerpoint/2010/main" val="320684526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158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BrushVTI</vt:lpstr>
      <vt:lpstr>Gênero Textual Convite</vt:lpstr>
      <vt:lpstr>Descobrindo o Gênero Textual Convite </vt:lpstr>
      <vt:lpstr>Contexto</vt:lpstr>
      <vt:lpstr>Objetivos de Aprendizagem </vt:lpstr>
      <vt:lpstr>Habilidades e Competências </vt:lpstr>
      <vt:lpstr>Conteúdo Programático </vt:lpstr>
      <vt:lpstr>Metodologia – Passo a Passo  (50 minutos) </vt:lpstr>
      <vt:lpstr>Recursos Didáticos </vt:lpstr>
      <vt:lpstr>Avaliação </vt:lpstr>
      <vt:lpstr>Diferenciação e Adaptações  </vt:lpstr>
      <vt:lpstr>Referências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Euclides</dc:creator>
  <cp:lastModifiedBy>Daniele Euclides</cp:lastModifiedBy>
  <cp:revision>154</cp:revision>
  <dcterms:created xsi:type="dcterms:W3CDTF">2026-01-30T22:06:57Z</dcterms:created>
  <dcterms:modified xsi:type="dcterms:W3CDTF">2026-01-31T00:38:43Z</dcterms:modified>
</cp:coreProperties>
</file>